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tx1"/>
        </a:solidFill>
        <a:latin typeface="Arial" charset="0"/>
        <a:ea typeface="SimSun" charset="0"/>
        <a:cs typeface="SimSun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tx1"/>
        </a:solidFill>
        <a:latin typeface="Arial" charset="0"/>
        <a:ea typeface="SimSun" charset="0"/>
        <a:cs typeface="SimSun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tx1"/>
        </a:solidFill>
        <a:latin typeface="Arial" charset="0"/>
        <a:ea typeface="SimSun" charset="0"/>
        <a:cs typeface="SimSun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tx1"/>
        </a:solidFill>
        <a:latin typeface="Arial" charset="0"/>
        <a:ea typeface="SimSun" charset="0"/>
        <a:cs typeface="SimSun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tx1"/>
        </a:solidFill>
        <a:latin typeface="Arial" charset="0"/>
        <a:ea typeface="SimSun" charset="0"/>
        <a:cs typeface="SimSun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SimSun" charset="0"/>
        <a:cs typeface="SimSun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SimSun" charset="0"/>
        <a:cs typeface="SimSun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SimSun" charset="0"/>
        <a:cs typeface="SimSun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SimSun" charset="0"/>
        <a:cs typeface="SimSu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786" autoAdjust="0"/>
  </p:normalViewPr>
  <p:slideViewPr>
    <p:cSldViewPr>
      <p:cViewPr varScale="1">
        <p:scale>
          <a:sx n="108" d="100"/>
          <a:sy n="108" d="100"/>
        </p:scale>
        <p:origin x="-2464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hdr"/>
          </p:nvPr>
        </p:nvSpPr>
        <p:spPr bwMode="auto">
          <a:xfrm>
            <a:off x="720725" y="179388"/>
            <a:ext cx="2446338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392613" y="179388"/>
            <a:ext cx="2446337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720725" y="10152063"/>
            <a:ext cx="2446338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4392613" y="10152063"/>
            <a:ext cx="2446337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cs typeface="Arial" charset="0"/>
              </a:defRPr>
            </a:lvl1pPr>
          </a:lstStyle>
          <a:p>
            <a:fld id="{1424403F-016E-B240-BB1F-BEFFE11266B6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3401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FED0EE-3139-3F46-8112-D0C6A6902DAB}" type="slidenum">
              <a:rPr lang="en-US"/>
              <a:pPr/>
              <a:t>1</a:t>
            </a:fld>
            <a:r>
              <a:rPr lang="en-US"/>
              <a:t> </a:t>
            </a:r>
          </a:p>
        </p:txBody>
      </p:sp>
      <p:sp>
        <p:nvSpPr>
          <p:cNvPr id="1228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229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Introduction to the API Economy</a:t>
            </a:r>
          </a:p>
          <a:p>
            <a:r>
              <a:rPr lang="en-US" dirty="0" smtClean="0"/>
              <a:t>- Introduce matt – senior software</a:t>
            </a:r>
            <a:r>
              <a:rPr lang="en-US" baseline="0" dirty="0" smtClean="0"/>
              <a:t> engineer in cast iron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8F22EC-42C4-7A42-8413-38C4A63AAACF}" type="slidenum">
              <a:rPr lang="en-US"/>
              <a:pPr/>
              <a:t>2</a:t>
            </a:fld>
            <a:r>
              <a:rPr lang="en-US"/>
              <a:t> </a:t>
            </a:r>
          </a:p>
        </p:txBody>
      </p:sp>
      <p:sp>
        <p:nvSpPr>
          <p:cNvPr id="1331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5537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331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A831C8-97A5-AD42-8B90-C2C383646FA3}" type="slidenum">
              <a:rPr lang="en-US"/>
              <a:pPr/>
              <a:t>3</a:t>
            </a:fld>
            <a:r>
              <a:rPr lang="en-US"/>
              <a:t> </a:t>
            </a:r>
          </a:p>
        </p:txBody>
      </p:sp>
      <p:sp>
        <p:nvSpPr>
          <p:cNvPr id="1433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5537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433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*Why is this a good idea, why should they use APIs*</a:t>
            </a:r>
          </a:p>
          <a:p>
            <a:r>
              <a:rPr lang="en-US" dirty="0" smtClean="0"/>
              <a:t>What</a:t>
            </a:r>
            <a:r>
              <a:rPr lang="en-US" baseline="0" dirty="0" smtClean="0"/>
              <a:t> is the API Economy? It’s the current stage of evolution in the space,</a:t>
            </a:r>
          </a:p>
          <a:p>
            <a:r>
              <a:rPr lang="en-US" baseline="0" dirty="0" smtClean="0"/>
              <a:t>It started…A typical evolution of a web store started as a physical store –</a:t>
            </a:r>
          </a:p>
          <a:p>
            <a:r>
              <a:rPr lang="en-US" baseline="0" dirty="0" smtClean="0"/>
              <a:t>Then phone orders – static website – ecommerce – API’s</a:t>
            </a:r>
            <a:endParaRPr lang="en-US" dirty="0" smtClean="0"/>
          </a:p>
          <a:p>
            <a:r>
              <a:rPr lang="en-US" dirty="0" smtClean="0"/>
              <a:t>Shopping consumer experiences</a:t>
            </a:r>
          </a:p>
          <a:p>
            <a:r>
              <a:rPr lang="en-US" dirty="0" smtClean="0"/>
              <a:t>eBay once</a:t>
            </a:r>
            <a:r>
              <a:rPr lang="en-US" baseline="0" dirty="0" smtClean="0"/>
              <a:t> was a thriving auction site, now sells through it’s APIs</a:t>
            </a:r>
          </a:p>
          <a:p>
            <a:r>
              <a:rPr lang="en-US" dirty="0" smtClean="0"/>
              <a:t>? Think</a:t>
            </a:r>
            <a:r>
              <a:rPr lang="en-US" baseline="0" dirty="0" smtClean="0"/>
              <a:t> about services you can provide through APIs, to compete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88DB06-C7CC-AF4D-913C-D40BE7374721}" type="slidenum">
              <a:rPr lang="en-US"/>
              <a:pPr/>
              <a:t>4</a:t>
            </a:fld>
            <a:r>
              <a:rPr lang="en-US"/>
              <a:t> </a:t>
            </a:r>
          </a:p>
        </p:txBody>
      </p:sp>
      <p:sp>
        <p:nvSpPr>
          <p:cNvPr id="1536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5537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536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*Focus &gt; Personas &gt; The</a:t>
            </a:r>
            <a:r>
              <a:rPr lang="en-US" baseline="0" dirty="0" smtClean="0"/>
              <a:t> end to end process</a:t>
            </a:r>
            <a:r>
              <a:rPr lang="en-US" dirty="0" smtClean="0"/>
              <a:t>*</a:t>
            </a:r>
          </a:p>
          <a:p>
            <a:r>
              <a:rPr lang="en-US" dirty="0" smtClean="0"/>
              <a:t>Business user drives the conversation, the IT guy can</a:t>
            </a:r>
            <a:r>
              <a:rPr lang="en-US" baseline="0" dirty="0" smtClean="0"/>
              <a:t> push and develop the APIs – </a:t>
            </a:r>
            <a:r>
              <a:rPr lang="en-US" baseline="0" dirty="0" err="1" smtClean="0"/>
              <a:t>Externalise</a:t>
            </a:r>
            <a:r>
              <a:rPr lang="en-US" baseline="0" dirty="0" smtClean="0"/>
              <a:t> the Enterprise</a:t>
            </a:r>
          </a:p>
          <a:p>
            <a:r>
              <a:rPr lang="en-US" dirty="0" smtClean="0"/>
              <a:t>They</a:t>
            </a:r>
            <a:r>
              <a:rPr lang="en-US" baseline="0" dirty="0" smtClean="0"/>
              <a:t> alter their current systems or add a new view, or layer for the app developers</a:t>
            </a:r>
          </a:p>
          <a:p>
            <a:r>
              <a:rPr lang="en-US" baseline="0" dirty="0" smtClean="0"/>
              <a:t>App developers may be internal, sub contractors or some guy creating apps at home</a:t>
            </a:r>
          </a:p>
          <a:p>
            <a:r>
              <a:rPr lang="en-US" baseline="0" dirty="0" smtClean="0"/>
              <a:t>App developers provide the interface on top of the </a:t>
            </a:r>
            <a:r>
              <a:rPr lang="en-US" baseline="0" dirty="0" err="1" smtClean="0"/>
              <a:t>api</a:t>
            </a:r>
            <a:r>
              <a:rPr lang="en-US" baseline="0" dirty="0" smtClean="0"/>
              <a:t> in the form of an app of some kind to customers</a:t>
            </a:r>
            <a:endParaRPr lang="en-US" dirty="0" smtClean="0"/>
          </a:p>
          <a:p>
            <a:r>
              <a:rPr lang="en-US" dirty="0" smtClean="0"/>
              <a:t>Circle = Business services</a:t>
            </a:r>
          </a:p>
          <a:p>
            <a:r>
              <a:rPr lang="en-US" dirty="0" smtClean="0"/>
              <a:t>Business users use Analytics for insights</a:t>
            </a:r>
            <a:r>
              <a:rPr lang="en-US" baseline="0" dirty="0" smtClean="0"/>
              <a:t> into past trends, who made the calls, what device</a:t>
            </a:r>
          </a:p>
          <a:p>
            <a:r>
              <a:rPr lang="en-US" baseline="0" dirty="0" smtClean="0"/>
              <a:t>What percentage of the past 30 days of usage came from iPhones?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EC0999-EC14-3A4C-B371-A10E738F862D}" type="slidenum">
              <a:rPr lang="en-US"/>
              <a:pPr/>
              <a:t>5</a:t>
            </a:fld>
            <a:r>
              <a:rPr lang="en-US"/>
              <a:t> </a:t>
            </a:r>
          </a:p>
        </p:txBody>
      </p:sp>
      <p:sp>
        <p:nvSpPr>
          <p:cNvPr id="1638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5537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638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APIs are simple and public.</a:t>
            </a:r>
            <a:r>
              <a:rPr lang="en-US" baseline="0" dirty="0" smtClean="0"/>
              <a:t> Not like Web Services</a:t>
            </a:r>
            <a:endParaRPr lang="en-US" dirty="0" smtClean="0"/>
          </a:p>
          <a:p>
            <a:r>
              <a:rPr lang="en-US" dirty="0" smtClean="0"/>
              <a:t>Core services that you want to keep internal, like bank transfers,</a:t>
            </a:r>
            <a:r>
              <a:rPr lang="en-US" baseline="0" dirty="0" smtClean="0"/>
              <a:t> keep as a trusted thing</a:t>
            </a:r>
          </a:p>
          <a:p>
            <a:r>
              <a:rPr lang="en-US" baseline="0" dirty="0" smtClean="0"/>
              <a:t>Other business information is appropriate to share, like ATMs, Kiosks, Government of Open Data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EE38FE-A1F0-0C46-8316-A93C6FF6DA2D}" type="slidenum">
              <a:rPr lang="en-US"/>
              <a:pPr/>
              <a:t>6</a:t>
            </a:fld>
            <a:r>
              <a:rPr lang="en-US"/>
              <a:t> </a:t>
            </a:r>
          </a:p>
        </p:txBody>
      </p:sp>
      <p:sp>
        <p:nvSpPr>
          <p:cNvPr id="1740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5537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741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D0DF4B-1125-6146-BD46-7A0EC47652EF}" type="slidenum">
              <a:rPr lang="en-US"/>
              <a:pPr/>
              <a:t>7</a:t>
            </a:fld>
            <a:r>
              <a:rPr lang="en-US"/>
              <a:t> </a:t>
            </a:r>
          </a:p>
        </p:txBody>
      </p:sp>
      <p:sp>
        <p:nvSpPr>
          <p:cNvPr id="1843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5537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4AAB081-F52C-D542-B057-95118DB03C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549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0852832-4A41-4E4E-A8CC-766684F8CE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20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4963" y="1417638"/>
            <a:ext cx="2182812" cy="47117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525" y="1417638"/>
            <a:ext cx="6396038" cy="47117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94EF739-D5C0-9546-B136-26512A4077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2590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ABB7D93-B903-4444-B3D5-155D7E0A6A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533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1758EFC-CF87-4E43-B261-2C7EC24D7A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279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27D9766-7363-4549-9B43-9AC47EB013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5114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563" y="1874838"/>
            <a:ext cx="4265612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874838"/>
            <a:ext cx="4267200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77B0E6-358E-A946-8E88-84825F91D2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6081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275AEB8-EF5B-7646-B76D-259336AE53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1307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0865C95-A6AB-5B48-8911-47AFCCE2E0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6761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83E701C-DED8-6B4C-B361-FCE0CB7ADD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7952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99EFB7A-6CCD-634A-83A4-EB2216A6D39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042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A3A4114-3699-074C-9C94-67FDB92277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51850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3461475-08AE-DB47-8D31-DB3C288BEAD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0715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9C8855E-259E-8749-95C2-7A5FD04258B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285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593725"/>
            <a:ext cx="2170112" cy="57610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593725"/>
            <a:ext cx="6362700" cy="57610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03B6DE3-A54E-8F4F-BAB4-8F71689F58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14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51DBB0C-0DD8-C844-8559-C2DB6CD9EC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564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11F6BB7-2F61-304E-8DB9-27A0595CE7C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99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0388DD3-96BB-6445-A92B-E31E38EC84C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624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6F2CED3-3C0D-FD45-96BB-FC0244BEB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425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3156CAA-CDFF-994B-9D0E-0644D4A9A7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392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C86E585-642A-C44B-87BA-CB45BA6E99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081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2ED1471-828C-BA41-9C76-7647CC8474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056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8.png"/><Relationship Id="rId21" Type="http://schemas.openxmlformats.org/officeDocument/2006/relationships/image" Target="../media/image9.png"/><Relationship Id="rId22" Type="http://schemas.openxmlformats.org/officeDocument/2006/relationships/image" Target="../media/image10.png"/><Relationship Id="rId23" Type="http://schemas.openxmlformats.org/officeDocument/2006/relationships/image" Target="../media/image11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7" Type="http://schemas.openxmlformats.org/officeDocument/2006/relationships/image" Target="../media/image5.png"/><Relationship Id="rId18" Type="http://schemas.openxmlformats.org/officeDocument/2006/relationships/image" Target="../media/image6.png"/><Relationship Id="rId19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3667125"/>
            <a:ext cx="859155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685800"/>
            <a:ext cx="58578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17025" y="6227763"/>
            <a:ext cx="51435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9210675" y="5988050"/>
            <a:ext cx="598488" cy="15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0000"/>
                </a:solidFill>
                <a:cs typeface="Arial" charset="0"/>
              </a:defRPr>
            </a:lvl1pPr>
          </a:lstStyle>
          <a:p>
            <a:fld id="{3AC238AD-BC95-FE44-9F18-B6AE0685796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9221788" y="6165850"/>
            <a:ext cx="849312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</a:tabLst>
              <a:defRPr sz="12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6525" y="1417638"/>
            <a:ext cx="8731250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7415213" y="6445250"/>
            <a:ext cx="1087437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7589838" y="6565900"/>
            <a:ext cx="13716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r"/>
            <a:r>
              <a:rPr lang="en-US" sz="800">
                <a:solidFill>
                  <a:srgbClr val="FFFFFF"/>
                </a:solidFill>
              </a:rPr>
              <a:t>© 2009 IBM Corporation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74638" y="1050925"/>
            <a:ext cx="8594725" cy="1588"/>
          </a:xfrm>
          <a:prstGeom prst="line">
            <a:avLst/>
          </a:prstGeom>
          <a:noFill/>
          <a:ln w="90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269875" y="3667125"/>
            <a:ext cx="8610600" cy="2247900"/>
            <a:chOff x="170" y="2310"/>
            <a:chExt cx="5424" cy="1416"/>
          </a:xfrm>
        </p:grpSpPr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" y="2310"/>
              <a:ext cx="852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" y="2868"/>
              <a:ext cx="852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" y="3427"/>
              <a:ext cx="275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3" y="2310"/>
              <a:ext cx="2850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039" name="Picture 15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3" y="2868"/>
              <a:ext cx="3167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4" y="3427"/>
              <a:ext cx="852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041" name="Picture 17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4" y="3427"/>
              <a:ext cx="915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042" name="Picture 18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5" y="2310"/>
              <a:ext cx="858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043" name="Picture 19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5" y="2868"/>
              <a:ext cx="859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044" name="Picture 20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2" y="3427"/>
              <a:ext cx="270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/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5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500">
          <a:solidFill>
            <a:srgbClr val="000000"/>
          </a:solidFill>
          <a:latin typeface="Arial" charset="0"/>
          <a:ea typeface="SimSun" charset="0"/>
          <a:cs typeface="SimSun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500">
          <a:solidFill>
            <a:srgbClr val="000000"/>
          </a:solidFill>
          <a:latin typeface="Arial" charset="0"/>
          <a:ea typeface="SimSun" charset="0"/>
          <a:cs typeface="SimSun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500">
          <a:solidFill>
            <a:srgbClr val="000000"/>
          </a:solidFill>
          <a:latin typeface="Arial" charset="0"/>
          <a:ea typeface="SimSun" charset="0"/>
          <a:cs typeface="SimSun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500">
          <a:solidFill>
            <a:srgbClr val="000000"/>
          </a:solidFill>
          <a:latin typeface="Arial" charset="0"/>
          <a:ea typeface="SimSun" charset="0"/>
          <a:cs typeface="SimSun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500">
          <a:solidFill>
            <a:srgbClr val="000000"/>
          </a:solidFill>
          <a:latin typeface="Arial" charset="0"/>
          <a:ea typeface="SimSun" charset="0"/>
          <a:cs typeface="SimSun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500">
          <a:solidFill>
            <a:srgbClr val="000000"/>
          </a:solidFill>
          <a:latin typeface="Arial" charset="0"/>
          <a:ea typeface="SimSun" charset="0"/>
          <a:cs typeface="SimSun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500">
          <a:solidFill>
            <a:srgbClr val="000000"/>
          </a:solidFill>
          <a:latin typeface="Arial" charset="0"/>
          <a:ea typeface="SimSun" charset="0"/>
          <a:cs typeface="SimSun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500">
          <a:solidFill>
            <a:srgbClr val="000000"/>
          </a:solidFill>
          <a:latin typeface="Arial" charset="0"/>
          <a:ea typeface="SimSun" charset="0"/>
          <a:cs typeface="SimSun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549275" y="6537325"/>
            <a:ext cx="10048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</a:tabLst>
              <a:defRPr sz="800">
                <a:solidFill>
                  <a:srgbClr val="000000"/>
                </a:solidFill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182563" y="6537325"/>
            <a:ext cx="365125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0000"/>
                </a:solidFill>
                <a:cs typeface="Arial" charset="0"/>
              </a:defRPr>
            </a:lvl1pPr>
          </a:lstStyle>
          <a:p>
            <a:fld id="{6DE59F26-1F1C-B54F-A19F-0B048B3D8E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1554163" y="6537325"/>
            <a:ext cx="5942012" cy="22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8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593725"/>
            <a:ext cx="8685212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563" y="1874838"/>
            <a:ext cx="8685212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59832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274638" y="550863"/>
            <a:ext cx="8594725" cy="1587"/>
          </a:xfrm>
          <a:prstGeom prst="line">
            <a:avLst/>
          </a:prstGeom>
          <a:noFill/>
          <a:ln w="90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163" y="228600"/>
            <a:ext cx="58578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589838" y="6565900"/>
            <a:ext cx="13716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r">
              <a:spcBef>
                <a:spcPts val="13"/>
              </a:spcBef>
              <a:spcAft>
                <a:spcPts val="13"/>
              </a:spcAft>
            </a:pPr>
            <a:r>
              <a:rPr lang="en-US" sz="800"/>
              <a:t>© 2013 IBM Corporation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7889FB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7889FB"/>
          </a:solidFill>
          <a:latin typeface="Arial" charset="0"/>
          <a:ea typeface="SimSun" charset="0"/>
          <a:cs typeface="SimSun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7889FB"/>
          </a:solidFill>
          <a:latin typeface="Arial" charset="0"/>
          <a:ea typeface="SimSun" charset="0"/>
          <a:cs typeface="SimSun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7889FB"/>
          </a:solidFill>
          <a:latin typeface="Arial" charset="0"/>
          <a:ea typeface="SimSun" charset="0"/>
          <a:cs typeface="SimSun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7889FB"/>
          </a:solidFill>
          <a:latin typeface="Arial" charset="0"/>
          <a:ea typeface="SimSun" charset="0"/>
          <a:cs typeface="SimSun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7889FB"/>
          </a:solidFill>
          <a:latin typeface="Arial" charset="0"/>
          <a:ea typeface="SimSun" charset="0"/>
          <a:cs typeface="SimSun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7889FB"/>
          </a:solidFill>
          <a:latin typeface="Arial" charset="0"/>
          <a:ea typeface="SimSun" charset="0"/>
          <a:cs typeface="SimSun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7889FB"/>
          </a:solidFill>
          <a:latin typeface="Arial" charset="0"/>
          <a:ea typeface="SimSun" charset="0"/>
          <a:cs typeface="SimSun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7889FB"/>
          </a:solidFill>
          <a:latin typeface="Arial" charset="0"/>
          <a:ea typeface="SimSun" charset="0"/>
          <a:cs typeface="SimSun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1213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1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ts val="1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spcBef>
          <a:spcPts val="4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ts val="4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ts val="4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ts val="4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ts val="4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ts val="4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image" Target="../media/image23.png"/><Relationship Id="rId9" Type="http://schemas.openxmlformats.org/officeDocument/2006/relationships/image" Target="../media/image24.png"/><Relationship Id="rId10" Type="http://schemas.openxmlformats.org/officeDocument/2006/relationships/image" Target="../media/image25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3508890-E534-F649-9EF0-71517672C6FB}" type="slidenum">
              <a:rPr lang="en-US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6525" y="1417638"/>
            <a:ext cx="8732838" cy="2011362"/>
          </a:xfrm>
          <a:ln/>
        </p:spPr>
        <p:txBody>
          <a:bodyPr tIns="7659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The API Economy and Cast Iron Web API</a:t>
            </a:r>
            <a:br>
              <a:rPr lang="en-US" dirty="0" smtClean="0"/>
            </a:br>
            <a:r>
              <a:rPr lang="en-US" sz="1800" dirty="0" smtClean="0"/>
              <a:t>Andrew Daniel – Cast Iron UI Developer</a:t>
            </a:r>
            <a:endParaRPr lang="en-US" sz="1800" dirty="0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82563" y="530225"/>
            <a:ext cx="7772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tIns="55422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r>
              <a:rPr lang="en-US" sz="1100"/>
              <a:t>Andrew Daniel – Cast Iron Web API Software Engineer </a:t>
            </a:r>
          </a:p>
          <a:p>
            <a:r>
              <a:rPr lang="en-US" sz="1100"/>
              <a:t>21</a:t>
            </a:r>
            <a:r>
              <a:rPr lang="en-US" sz="1100" baseline="33000"/>
              <a:t>st</a:t>
            </a:r>
            <a:r>
              <a:rPr lang="en-US" sz="1100"/>
              <a:t> March 2013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101B3C65-B6A0-EC44-A388-B48FE1942FE7}" type="slidenum">
              <a:rPr lang="en-US"/>
              <a:pPr/>
              <a:t>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82563" y="593725"/>
            <a:ext cx="8686800" cy="639763"/>
          </a:xfrm>
          <a:ln/>
        </p:spPr>
        <p:txBody>
          <a:bodyPr tIns="65124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Agenda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563" y="1874838"/>
            <a:ext cx="8686800" cy="4481512"/>
          </a:xfrm>
          <a:ln/>
        </p:spPr>
        <p:txBody>
          <a:bodyPr/>
          <a:lstStyle/>
          <a:p>
            <a:pPr marL="347663" indent="-346075">
              <a:buSzPct val="55000"/>
              <a:buFont typeface="Times New Roman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What is API Management?</a:t>
            </a:r>
          </a:p>
          <a:p>
            <a:pPr marL="1727200" lvl="1" indent="-573088"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The API Economy</a:t>
            </a:r>
          </a:p>
          <a:p>
            <a:pPr marL="1727200" lvl="1" indent="-573088"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The Engaging Enterprise</a:t>
            </a:r>
          </a:p>
          <a:p>
            <a:pPr marL="1727200" lvl="1" indent="-573088"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The Basics of Web API</a:t>
            </a:r>
          </a:p>
          <a:p>
            <a:pPr marL="1727200" lvl="1" indent="-573088"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Web API key concepts</a:t>
            </a:r>
          </a:p>
          <a:p>
            <a:pPr marL="347663" indent="-346075">
              <a:buSzPct val="55000"/>
              <a:buFont typeface="Times New Roman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Web API Demo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563" y="6227763"/>
            <a:ext cx="85963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080" tIns="52776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r>
              <a:rPr lang="en-US" sz="800"/>
              <a:t> Source If Applicable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82563" y="228600"/>
            <a:ext cx="7772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tIns="8820" bIns="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r>
              <a:rPr lang="en-US" sz="1000">
                <a:solidFill>
                  <a:srgbClr val="FFFFFF"/>
                </a:solidFill>
              </a:rPr>
              <a:t>IBM Presentation Template Full Version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8232915C-A294-D241-AD15-A0CE070D80DD}" type="slidenum">
              <a:rPr lang="en-US"/>
              <a:pPr/>
              <a:t>3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82563" y="593725"/>
            <a:ext cx="8686800" cy="639763"/>
          </a:xfrm>
          <a:ln/>
        </p:spPr>
        <p:txBody>
          <a:bodyPr tIns="65124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What is API Management?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738" y="1092200"/>
            <a:ext cx="8686800" cy="5275263"/>
          </a:xfrm>
          <a:ln/>
        </p:spPr>
        <p:txBody>
          <a:bodyPr/>
          <a:lstStyle/>
          <a:p>
            <a:pPr marL="604838" indent="-495300">
              <a:buSzPct val="55000"/>
              <a:buFont typeface="Times New Roman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The API Economy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01613" y="7210425"/>
            <a:ext cx="404812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160" tIns="46080" rIns="92160" bIns="46080"/>
          <a:lstStyle/>
          <a:p>
            <a:pPr hangingPunct="1">
              <a:lnSpc>
                <a:spcPct val="100000"/>
              </a:lnSpc>
              <a:buClrTx/>
              <a:buFontTx/>
              <a:buNone/>
            </a:pPr>
            <a:fld id="{83464691-6C2E-374F-A149-2E3177696C30}" type="slidenum">
              <a:rPr lang="en-US" sz="800">
                <a:solidFill>
                  <a:srgbClr val="FFFFFF"/>
                </a:solidFill>
                <a:cs typeface="Arial" charset="0"/>
              </a:rPr>
              <a:pPr hangingPunct="1">
                <a:lnSpc>
                  <a:spcPct val="100000"/>
                </a:lnSpc>
                <a:buClrTx/>
                <a:buFontTx/>
                <a:buNone/>
              </a:pPr>
              <a:t>3</a:t>
            </a:fld>
            <a:endParaRPr lang="en-US" sz="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712913" y="7210425"/>
            <a:ext cx="6550025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sz="800">
                <a:solidFill>
                  <a:srgbClr val="FFFFFF"/>
                </a:solidFill>
                <a:cs typeface="Arial" charset="0"/>
              </a:rPr>
              <a:t>IBM Confidential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549400"/>
            <a:ext cx="684212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2720975"/>
            <a:ext cx="69691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8" y="1560513"/>
            <a:ext cx="453390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116013" y="2662238"/>
            <a:ext cx="5508625" cy="941387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0584" rIns="0" bIns="0" anchor="ctr" anchorCtr="1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1200">
                <a:solidFill>
                  <a:srgbClr val="000000"/>
                </a:solidFill>
              </a:rPr>
              <a:t>400 Million Tweets Per day, with 10x more traffic via Twitter API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1200">
                <a:solidFill>
                  <a:srgbClr val="004586"/>
                </a:solidFill>
              </a:rPr>
              <a:t>#HeavyUsage 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7056438" y="920750"/>
            <a:ext cx="1655762" cy="3111500"/>
          </a:xfrm>
          <a:prstGeom prst="rect">
            <a:avLst/>
          </a:prstGeom>
          <a:blipFill dpi="0" rotWithShape="0">
            <a:blip r:embed="rId7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4112" rIns="0" bIns="0" anchor="ctr" anchorCtr="1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5.9 Billion</a:t>
            </a:r>
          </a:p>
          <a:p>
            <a:pPr algn="ctr">
              <a:tabLst>
                <a:tab pos="723900" algn="l"/>
                <a:tab pos="14478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Mobile</a:t>
            </a:r>
          </a:p>
          <a:p>
            <a:pPr algn="ctr">
              <a:tabLst>
                <a:tab pos="723900" algn="l"/>
                <a:tab pos="14478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Subscribers</a:t>
            </a:r>
          </a:p>
          <a:p>
            <a:pPr algn="ctr">
              <a:tabLst>
                <a:tab pos="723900" algn="l"/>
                <a:tab pos="14478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Globally</a:t>
            </a:r>
          </a:p>
          <a:p>
            <a:pPr algn="ctr">
              <a:tabLst>
                <a:tab pos="723900" algn="l"/>
                <a:tab pos="14478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in 2011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82563" y="4464050"/>
            <a:ext cx="2481262" cy="1527175"/>
          </a:xfrm>
          <a:prstGeom prst="rect">
            <a:avLst/>
          </a:prstGeom>
          <a:blipFill dpi="0" rotWithShape="0">
            <a:blip r:embed="rId8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32255" rIns="0" bIns="0" anchor="ctr" anchorCtr="1"/>
          <a:lstStyle/>
          <a:p>
            <a:pPr algn="ctr">
              <a:lnSpc>
                <a:spcPct val="84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600" b="1">
                <a:solidFill>
                  <a:srgbClr val="FFFFFF"/>
                </a:solidFill>
                <a:cs typeface="Arial" charset="0"/>
              </a:rPr>
              <a:t>$7bn worth of items</a:t>
            </a:r>
          </a:p>
          <a:p>
            <a:pPr algn="ctr">
              <a:lnSpc>
                <a:spcPct val="84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600" b="1">
                <a:solidFill>
                  <a:srgbClr val="FFFFFF"/>
                </a:solidFill>
              </a:rPr>
              <a:t>sold annually on</a:t>
            </a:r>
          </a:p>
          <a:p>
            <a:pPr algn="ctr">
              <a:lnSpc>
                <a:spcPct val="84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600" b="1">
                <a:solidFill>
                  <a:srgbClr val="FFFFFF"/>
                </a:solidFill>
              </a:rPr>
              <a:t>eBay through APIs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3278188" y="4464050"/>
            <a:ext cx="2481262" cy="1527175"/>
          </a:xfrm>
          <a:prstGeom prst="rect">
            <a:avLst/>
          </a:prstGeom>
          <a:blipFill dpi="0" rotWithShape="0">
            <a:blip r:embed="rId8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32255" rIns="0" bIns="0" anchor="ctr" anchorCtr="1"/>
          <a:lstStyle/>
          <a:p>
            <a:pPr algn="ctr">
              <a:lnSpc>
                <a:spcPct val="84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600" b="1">
                <a:solidFill>
                  <a:srgbClr val="FFFFFF"/>
                </a:solidFill>
              </a:rPr>
              <a:t>25 Billion Apps</a:t>
            </a:r>
            <a:br>
              <a:rPr lang="en-US" sz="1600" b="1">
                <a:solidFill>
                  <a:srgbClr val="FFFFFF"/>
                </a:solidFill>
              </a:rPr>
            </a:br>
            <a:r>
              <a:rPr lang="en-US" sz="1600" b="1">
                <a:solidFill>
                  <a:srgbClr val="FFFFFF"/>
                </a:solidFill>
              </a:rPr>
              <a:t>d</a:t>
            </a:r>
            <a:r>
              <a:rPr lang="en-US" sz="1600" b="1">
                <a:solidFill>
                  <a:srgbClr val="FFFFFF"/>
                </a:solidFill>
                <a:cs typeface="Arial" charset="0"/>
              </a:rPr>
              <a:t>ownloaded from</a:t>
            </a:r>
            <a:br>
              <a:rPr lang="en-US" sz="1600" b="1">
                <a:solidFill>
                  <a:srgbClr val="FFFFFF"/>
                </a:solidFill>
                <a:cs typeface="Arial" charset="0"/>
              </a:rPr>
            </a:br>
            <a:r>
              <a:rPr lang="en-US" sz="1600" b="1">
                <a:solidFill>
                  <a:srgbClr val="FFFFFF"/>
                </a:solidFill>
                <a:cs typeface="Arial" charset="0"/>
              </a:rPr>
              <a:t>the Apple AppStore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6302375" y="4464050"/>
            <a:ext cx="2481263" cy="1527175"/>
          </a:xfrm>
          <a:prstGeom prst="rect">
            <a:avLst/>
          </a:prstGeom>
          <a:blipFill dpi="0" rotWithShape="0">
            <a:blip r:embed="rId8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32255" rIns="0" bIns="0" anchor="ctr" anchorCtr="1"/>
          <a:lstStyle/>
          <a:p>
            <a:pPr algn="ctr">
              <a:lnSpc>
                <a:spcPct val="84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600" b="1" dirty="0">
                <a:solidFill>
                  <a:srgbClr val="FFFFFF"/>
                </a:solidFill>
                <a:cs typeface="Arial" charset="0"/>
              </a:rPr>
              <a:t>Over 1 Billion API</a:t>
            </a:r>
            <a:br>
              <a:rPr lang="en-US" sz="1600" b="1" dirty="0">
                <a:solidFill>
                  <a:srgbClr val="FFFFFF"/>
                </a:solidFill>
                <a:cs typeface="Arial" charset="0"/>
              </a:rPr>
            </a:br>
            <a:r>
              <a:rPr lang="en-US" sz="1600" b="1" dirty="0">
                <a:solidFill>
                  <a:srgbClr val="FFFFFF"/>
                </a:solidFill>
                <a:cs typeface="Arial" charset="0"/>
              </a:rPr>
              <a:t>calls per day each</a:t>
            </a:r>
            <a:br>
              <a:rPr lang="en-US" sz="1600" b="1" dirty="0">
                <a:solidFill>
                  <a:srgbClr val="FFFFFF"/>
                </a:solidFill>
                <a:cs typeface="Arial" charset="0"/>
              </a:rPr>
            </a:br>
            <a:r>
              <a:rPr lang="en-US" sz="1600" b="1" dirty="0">
                <a:solidFill>
                  <a:srgbClr val="FFFFFF"/>
                </a:solidFill>
                <a:cs typeface="Arial" charset="0"/>
              </a:rPr>
              <a:t>from Netflix, eBay</a:t>
            </a:r>
            <a:br>
              <a:rPr lang="en-US" sz="1600" b="1" dirty="0">
                <a:solidFill>
                  <a:srgbClr val="FFFFFF"/>
                </a:solidFill>
                <a:cs typeface="Arial" charset="0"/>
              </a:rPr>
            </a:br>
            <a:r>
              <a:rPr lang="en-US" sz="1600" b="1" dirty="0" err="1">
                <a:solidFill>
                  <a:srgbClr val="FFFFFF"/>
                </a:solidFill>
                <a:cs typeface="Arial" charset="0"/>
              </a:rPr>
              <a:t>Klout</a:t>
            </a:r>
            <a:r>
              <a:rPr lang="en-US" sz="1600" b="1" dirty="0">
                <a:solidFill>
                  <a:srgbClr val="FFFFFF"/>
                </a:solidFill>
                <a:cs typeface="Arial" charset="0"/>
              </a:rPr>
              <a:t> &amp; </a:t>
            </a:r>
            <a:r>
              <a:rPr lang="en-US" sz="1600" b="1" dirty="0" err="1">
                <a:solidFill>
                  <a:srgbClr val="FFFFFF"/>
                </a:solidFill>
                <a:cs typeface="Arial" charset="0"/>
              </a:rPr>
              <a:t>AccuWeather</a:t>
            </a:r>
            <a:endParaRPr lang="en-US" sz="16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57" name="AutoShape 13"/>
          <p:cNvSpPr>
            <a:spLocks/>
          </p:cNvSpPr>
          <p:nvPr/>
        </p:nvSpPr>
        <p:spPr bwMode="auto">
          <a:xfrm>
            <a:off x="6602413" y="1270000"/>
            <a:ext cx="309562" cy="2366963"/>
          </a:xfrm>
          <a:prstGeom prst="rightBrace">
            <a:avLst>
              <a:gd name="adj1" fmla="val 10620"/>
              <a:gd name="adj2" fmla="val 50000"/>
            </a:avLst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84" dir="2700000" algn="ctr" rotWithShape="0">
              <a:srgbClr val="000000">
                <a:alpha val="40033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A780B7F1-E2B5-B243-99F9-8A6DA477CA35}" type="slidenum">
              <a:rPr lang="en-US"/>
              <a:pPr/>
              <a:t>4</a:t>
            </a:fld>
            <a:endParaRPr lang="en-US"/>
          </a:p>
        </p:txBody>
      </p:sp>
      <p:sp>
        <p:nvSpPr>
          <p:cNvPr id="34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44463" y="560388"/>
            <a:ext cx="8686800" cy="717550"/>
          </a:xfrm>
          <a:ln/>
        </p:spPr>
        <p:txBody>
          <a:bodyPr tIns="65124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The Engaging Enterprise</a:t>
            </a:r>
            <a:br>
              <a:rPr lang="en-US"/>
            </a:br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925" y="3067050"/>
            <a:ext cx="785813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2519363"/>
            <a:ext cx="6334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4097338"/>
            <a:ext cx="1158875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173" name="AutoShape 5"/>
          <p:cNvSpPr>
            <a:spLocks/>
          </p:cNvSpPr>
          <p:nvPr/>
        </p:nvSpPr>
        <p:spPr bwMode="auto">
          <a:xfrm>
            <a:off x="4548188" y="1841500"/>
            <a:ext cx="309562" cy="1862138"/>
          </a:xfrm>
          <a:prstGeom prst="rightBrace">
            <a:avLst>
              <a:gd name="adj1" fmla="val 8355"/>
              <a:gd name="adj2" fmla="val 50000"/>
            </a:avLst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84" dir="2700000" algn="ctr" rotWithShape="0">
              <a:srgbClr val="000000">
                <a:alpha val="40033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AutoShape 6"/>
          <p:cNvSpPr>
            <a:spLocks/>
          </p:cNvSpPr>
          <p:nvPr/>
        </p:nvSpPr>
        <p:spPr bwMode="auto">
          <a:xfrm>
            <a:off x="4548188" y="4013200"/>
            <a:ext cx="309562" cy="696913"/>
          </a:xfrm>
          <a:prstGeom prst="rightBrace">
            <a:avLst>
              <a:gd name="adj1" fmla="val 8338"/>
              <a:gd name="adj2" fmla="val 50000"/>
            </a:avLst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84" dir="2700000" algn="ctr" rotWithShape="0">
              <a:srgbClr val="000000">
                <a:alpha val="40033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914775" y="1608138"/>
            <a:ext cx="533400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sz="1100">
                <a:solidFill>
                  <a:srgbClr val="363636"/>
                </a:solidFill>
              </a:rPr>
              <a:t>Apps</a:t>
            </a: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150813" y="2198688"/>
            <a:ext cx="2733675" cy="2735262"/>
          </a:xfrm>
          <a:prstGeom prst="ellipse">
            <a:avLst/>
          </a:prstGeom>
          <a:solidFill>
            <a:srgbClr val="D9D9D9"/>
          </a:solidFill>
          <a:ln w="25560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84" dir="2700000" algn="ctr" rotWithShape="0">
              <a:srgbClr val="000000">
                <a:alpha val="40033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77" name="Group 9"/>
          <p:cNvGrpSpPr>
            <a:grpSpLocks/>
          </p:cNvGrpSpPr>
          <p:nvPr/>
        </p:nvGrpSpPr>
        <p:grpSpPr bwMode="auto">
          <a:xfrm>
            <a:off x="4818063" y="2384425"/>
            <a:ext cx="1004887" cy="927100"/>
            <a:chOff x="3035" y="1502"/>
            <a:chExt cx="633" cy="584"/>
          </a:xfrm>
        </p:grpSpPr>
        <p:grpSp>
          <p:nvGrpSpPr>
            <p:cNvPr id="7178" name="Group 10"/>
            <p:cNvGrpSpPr>
              <a:grpSpLocks/>
            </p:cNvGrpSpPr>
            <p:nvPr/>
          </p:nvGrpSpPr>
          <p:grpSpPr bwMode="auto">
            <a:xfrm>
              <a:off x="3145" y="1502"/>
              <a:ext cx="411" cy="431"/>
              <a:chOff x="3145" y="1502"/>
              <a:chExt cx="411" cy="431"/>
            </a:xfrm>
          </p:grpSpPr>
          <p:pic>
            <p:nvPicPr>
              <p:cNvPr id="7179" name="Picture 11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45" y="1502"/>
                <a:ext cx="353" cy="3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</p:pic>
          <p:pic>
            <p:nvPicPr>
              <p:cNvPr id="7180" name="Picture 12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04" y="1564"/>
                <a:ext cx="353" cy="3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3035" y="1932"/>
              <a:ext cx="63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1pPr>
              <a:lvl2pPr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2pPr>
              <a:lvl3pPr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3pPr>
              <a:lvl4pPr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4pPr>
              <a:lvl5pPr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9pPr>
            </a:lstStyle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1000">
                  <a:solidFill>
                    <a:srgbClr val="363636"/>
                  </a:solidFill>
                </a:rPr>
                <a:t>Customer</a:t>
              </a:r>
            </a:p>
          </p:txBody>
        </p:sp>
      </p:grpSp>
      <p:grpSp>
        <p:nvGrpSpPr>
          <p:cNvPr id="7182" name="Group 14"/>
          <p:cNvGrpSpPr>
            <a:grpSpLocks/>
          </p:cNvGrpSpPr>
          <p:nvPr/>
        </p:nvGrpSpPr>
        <p:grpSpPr bwMode="auto">
          <a:xfrm>
            <a:off x="1003300" y="2605088"/>
            <a:ext cx="1081088" cy="944562"/>
            <a:chOff x="632" y="1641"/>
            <a:chExt cx="681" cy="595"/>
          </a:xfrm>
        </p:grpSpPr>
        <p:pic>
          <p:nvPicPr>
            <p:cNvPr id="7183" name="Picture 1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" y="1641"/>
              <a:ext cx="446" cy="4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632" y="2082"/>
              <a:ext cx="68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1pPr>
              <a:lvl2pPr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2pPr>
              <a:lvl3pPr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3pPr>
              <a:lvl4pPr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4pPr>
              <a:lvl5pPr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9pPr>
            </a:lstStyle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1000">
                  <a:solidFill>
                    <a:srgbClr val="363636"/>
                  </a:solidFill>
                </a:rPr>
                <a:t>Business User</a:t>
              </a:r>
            </a:p>
          </p:txBody>
        </p:sp>
      </p:grpSp>
      <p:grpSp>
        <p:nvGrpSpPr>
          <p:cNvPr id="7185" name="Group 17"/>
          <p:cNvGrpSpPr>
            <a:grpSpLocks/>
          </p:cNvGrpSpPr>
          <p:nvPr/>
        </p:nvGrpSpPr>
        <p:grpSpPr bwMode="auto">
          <a:xfrm>
            <a:off x="1012825" y="4002088"/>
            <a:ext cx="1062038" cy="928687"/>
            <a:chOff x="638" y="2521"/>
            <a:chExt cx="669" cy="585"/>
          </a:xfrm>
        </p:grpSpPr>
        <p:pic>
          <p:nvPicPr>
            <p:cNvPr id="7186" name="Picture 1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" y="2521"/>
              <a:ext cx="446" cy="4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7187" name="Text Box 19"/>
            <p:cNvSpPr txBox="1">
              <a:spLocks noChangeArrowheads="1"/>
            </p:cNvSpPr>
            <p:nvPr/>
          </p:nvSpPr>
          <p:spPr bwMode="auto">
            <a:xfrm>
              <a:off x="638" y="2952"/>
              <a:ext cx="66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1pPr>
              <a:lvl2pPr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2pPr>
              <a:lvl3pPr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3pPr>
              <a:lvl4pPr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4pPr>
              <a:lvl5pPr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9pPr>
            </a:lstStyle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1000">
                  <a:solidFill>
                    <a:srgbClr val="363636"/>
                  </a:solidFill>
                </a:rPr>
                <a:t>IT Guy</a:t>
              </a:r>
            </a:p>
          </p:txBody>
        </p:sp>
      </p:grpSp>
      <p:sp>
        <p:nvSpPr>
          <p:cNvPr id="7188" name="AutoShape 20"/>
          <p:cNvSpPr>
            <a:spLocks noChangeArrowheads="1"/>
          </p:cNvSpPr>
          <p:nvPr/>
        </p:nvSpPr>
        <p:spPr bwMode="auto">
          <a:xfrm>
            <a:off x="3162300" y="3340100"/>
            <a:ext cx="387350" cy="38735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E7DFF"/>
          </a:solidFill>
          <a:ln w="25560" cap="sq">
            <a:solidFill>
              <a:srgbClr val="9D3CFF"/>
            </a:solidFill>
            <a:miter lim="800000"/>
            <a:headEnd/>
            <a:tailEnd/>
          </a:ln>
          <a:effectLst>
            <a:outerShdw blurRad="63500" dist="38184" dir="2700000" algn="ctr" rotWithShape="0">
              <a:srgbClr val="000000">
                <a:alpha val="40033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890588" y="3614738"/>
            <a:ext cx="11985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sz="1400" b="1">
                <a:solidFill>
                  <a:srgbClr val="363636"/>
                </a:solidFill>
              </a:rPr>
              <a:t>Enterprise</a:t>
            </a:r>
          </a:p>
        </p:txBody>
      </p:sp>
      <p:grpSp>
        <p:nvGrpSpPr>
          <p:cNvPr id="7190" name="Group 22"/>
          <p:cNvGrpSpPr>
            <a:grpSpLocks/>
          </p:cNvGrpSpPr>
          <p:nvPr/>
        </p:nvGrpSpPr>
        <p:grpSpPr bwMode="auto">
          <a:xfrm>
            <a:off x="4738688" y="3779838"/>
            <a:ext cx="1158875" cy="1052512"/>
            <a:chOff x="2985" y="2381"/>
            <a:chExt cx="730" cy="663"/>
          </a:xfrm>
        </p:grpSpPr>
        <p:pic>
          <p:nvPicPr>
            <p:cNvPr id="7191" name="Picture 2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2381"/>
              <a:ext cx="502" cy="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7192" name="Text Box 24"/>
            <p:cNvSpPr txBox="1">
              <a:spLocks noChangeArrowheads="1"/>
            </p:cNvSpPr>
            <p:nvPr/>
          </p:nvSpPr>
          <p:spPr bwMode="auto">
            <a:xfrm flipH="1">
              <a:off x="2985" y="2890"/>
              <a:ext cx="73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1pPr>
              <a:lvl2pPr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2pPr>
              <a:lvl3pPr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3pPr>
              <a:lvl4pPr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4pPr>
              <a:lvl5pPr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SimSun" charset="0"/>
                  <a:cs typeface="SimSun" charset="0"/>
                </a:defRPr>
              </a:lvl9pPr>
            </a:lstStyle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1000">
                  <a:solidFill>
                    <a:srgbClr val="363636"/>
                  </a:solidFill>
                </a:rPr>
                <a:t>App Developer</a:t>
              </a:r>
            </a:p>
          </p:txBody>
        </p:sp>
      </p:grpSp>
      <p:sp>
        <p:nvSpPr>
          <p:cNvPr id="7193" name="AutoShape 25"/>
          <p:cNvSpPr>
            <a:spLocks noChangeArrowheads="1"/>
          </p:cNvSpPr>
          <p:nvPr/>
        </p:nvSpPr>
        <p:spPr bwMode="auto">
          <a:xfrm>
            <a:off x="6019800" y="863600"/>
            <a:ext cx="2789238" cy="5616575"/>
          </a:xfrm>
          <a:prstGeom prst="roundRect">
            <a:avLst>
              <a:gd name="adj" fmla="val 6968"/>
            </a:avLst>
          </a:prstGeom>
          <a:solidFill>
            <a:srgbClr val="F2F2F2"/>
          </a:solidFill>
          <a:ln w="28440" cap="sq">
            <a:solidFill>
              <a:srgbClr val="36363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101600" indent="-101600" hangingPunct="1">
              <a:lnSpc>
                <a:spcPct val="100000"/>
              </a:lnSpc>
              <a:buClr>
                <a:srgbClr val="363636"/>
              </a:buClr>
              <a:buFont typeface="Arial" charset="0"/>
              <a:buChar char="•"/>
              <a:tabLst>
                <a:tab pos="723900" algn="l"/>
                <a:tab pos="1447800" algn="l"/>
                <a:tab pos="2171700" algn="l"/>
              </a:tabLst>
            </a:pPr>
            <a:r>
              <a:rPr lang="en-US" sz="1300" b="1" dirty="0">
                <a:solidFill>
                  <a:srgbClr val="363636"/>
                </a:solidFill>
              </a:rPr>
              <a:t>Business Users </a:t>
            </a:r>
            <a:r>
              <a:rPr lang="en-US" sz="1300" dirty="0">
                <a:solidFill>
                  <a:srgbClr val="363636"/>
                </a:solidFill>
              </a:rPr>
              <a:t>want to engage </a:t>
            </a:r>
            <a:r>
              <a:rPr lang="en-US" sz="1300" b="1" dirty="0">
                <a:solidFill>
                  <a:srgbClr val="363636"/>
                </a:solidFill>
              </a:rPr>
              <a:t>Customers</a:t>
            </a:r>
            <a:r>
              <a:rPr lang="en-US" sz="1300" dirty="0">
                <a:solidFill>
                  <a:srgbClr val="363636"/>
                </a:solidFill>
              </a:rPr>
              <a:t> in new markets</a:t>
            </a:r>
          </a:p>
          <a:p>
            <a:pPr marL="101600" indent="-101600"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</a:pPr>
            <a:endParaRPr lang="en-US" sz="1300" dirty="0">
              <a:solidFill>
                <a:srgbClr val="363636"/>
              </a:solidFill>
            </a:endParaRPr>
          </a:p>
          <a:p>
            <a:pPr marL="101600" indent="-101600" hangingPunct="1">
              <a:lnSpc>
                <a:spcPct val="100000"/>
              </a:lnSpc>
              <a:buClr>
                <a:srgbClr val="363636"/>
              </a:buClr>
              <a:buFont typeface="Arial" charset="0"/>
              <a:buChar char="•"/>
              <a:tabLst>
                <a:tab pos="723900" algn="l"/>
                <a:tab pos="1447800" algn="l"/>
                <a:tab pos="2171700" algn="l"/>
              </a:tabLst>
            </a:pPr>
            <a:r>
              <a:rPr lang="en-US" sz="1300" dirty="0">
                <a:solidFill>
                  <a:srgbClr val="363636"/>
                </a:solidFill>
              </a:rPr>
              <a:t>They need to </a:t>
            </a:r>
            <a:r>
              <a:rPr lang="en-US" sz="1300" b="1" dirty="0">
                <a:solidFill>
                  <a:srgbClr val="363636"/>
                </a:solidFill>
              </a:rPr>
              <a:t>Externalize</a:t>
            </a:r>
            <a:r>
              <a:rPr lang="en-US" sz="1300" dirty="0">
                <a:solidFill>
                  <a:srgbClr val="363636"/>
                </a:solidFill>
              </a:rPr>
              <a:t> the </a:t>
            </a:r>
            <a:r>
              <a:rPr lang="en-US" sz="1300" b="1" dirty="0">
                <a:solidFill>
                  <a:srgbClr val="363636"/>
                </a:solidFill>
              </a:rPr>
              <a:t>Enterprise</a:t>
            </a:r>
          </a:p>
          <a:p>
            <a:pPr marL="101600" indent="-101600"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</a:pPr>
            <a:endParaRPr lang="en-US" sz="1300" b="1" dirty="0">
              <a:solidFill>
                <a:srgbClr val="363636"/>
              </a:solidFill>
            </a:endParaRPr>
          </a:p>
          <a:p>
            <a:pPr marL="101600" indent="-101600" hangingPunct="1">
              <a:lnSpc>
                <a:spcPct val="100000"/>
              </a:lnSpc>
              <a:buClr>
                <a:srgbClr val="363636"/>
              </a:buClr>
              <a:buFont typeface="Arial" charset="0"/>
              <a:buChar char="•"/>
              <a:tabLst>
                <a:tab pos="723900" algn="l"/>
                <a:tab pos="1447800" algn="l"/>
                <a:tab pos="2171700" algn="l"/>
              </a:tabLst>
            </a:pPr>
            <a:r>
              <a:rPr lang="en-US" sz="1300" dirty="0">
                <a:solidFill>
                  <a:srgbClr val="363636"/>
                </a:solidFill>
              </a:rPr>
              <a:t>They need to get </a:t>
            </a:r>
            <a:r>
              <a:rPr lang="en-US" sz="1300" b="1" dirty="0">
                <a:solidFill>
                  <a:srgbClr val="363636"/>
                </a:solidFill>
              </a:rPr>
              <a:t>Apps</a:t>
            </a:r>
            <a:r>
              <a:rPr lang="en-US" sz="1300" dirty="0">
                <a:solidFill>
                  <a:srgbClr val="363636"/>
                </a:solidFill>
              </a:rPr>
              <a:t> in front of these </a:t>
            </a:r>
            <a:r>
              <a:rPr lang="en-US" sz="1300" b="1" dirty="0">
                <a:solidFill>
                  <a:srgbClr val="363636"/>
                </a:solidFill>
              </a:rPr>
              <a:t>Customers</a:t>
            </a:r>
          </a:p>
          <a:p>
            <a:pPr marL="101600" indent="-101600"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</a:pPr>
            <a:endParaRPr lang="en-US" sz="1300" b="1" dirty="0">
              <a:solidFill>
                <a:srgbClr val="363636"/>
              </a:solidFill>
            </a:endParaRPr>
          </a:p>
          <a:p>
            <a:pPr marL="101600" indent="-101600" hangingPunct="1">
              <a:lnSpc>
                <a:spcPct val="100000"/>
              </a:lnSpc>
              <a:buClr>
                <a:srgbClr val="363636"/>
              </a:buClr>
              <a:buFont typeface="Arial" charset="0"/>
              <a:buChar char="•"/>
              <a:tabLst>
                <a:tab pos="723900" algn="l"/>
                <a:tab pos="1447800" algn="l"/>
                <a:tab pos="2171700" algn="l"/>
              </a:tabLst>
            </a:pPr>
            <a:r>
              <a:rPr lang="en-US" sz="1300" b="1" dirty="0">
                <a:solidFill>
                  <a:srgbClr val="363636"/>
                </a:solidFill>
              </a:rPr>
              <a:t>Apps</a:t>
            </a:r>
            <a:r>
              <a:rPr lang="en-US" sz="1300" dirty="0">
                <a:solidFill>
                  <a:srgbClr val="363636"/>
                </a:solidFill>
              </a:rPr>
              <a:t> need </a:t>
            </a:r>
            <a:r>
              <a:rPr lang="en-US" sz="1300" b="1" dirty="0">
                <a:solidFill>
                  <a:srgbClr val="363636"/>
                </a:solidFill>
              </a:rPr>
              <a:t>APIs </a:t>
            </a:r>
            <a:r>
              <a:rPr lang="en-US" sz="1300" dirty="0">
                <a:solidFill>
                  <a:srgbClr val="363636"/>
                </a:solidFill>
              </a:rPr>
              <a:t>that Externalize the Enterprise</a:t>
            </a:r>
          </a:p>
          <a:p>
            <a:pPr marL="101600" indent="-101600"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</a:pPr>
            <a:endParaRPr lang="en-US" sz="1300" b="1" dirty="0">
              <a:solidFill>
                <a:srgbClr val="363636"/>
              </a:solidFill>
            </a:endParaRPr>
          </a:p>
          <a:p>
            <a:pPr marL="101600" indent="-101600" hangingPunct="1">
              <a:lnSpc>
                <a:spcPct val="100000"/>
              </a:lnSpc>
              <a:buClr>
                <a:srgbClr val="363636"/>
              </a:buClr>
              <a:buFont typeface="Arial" charset="0"/>
              <a:buChar char="•"/>
              <a:tabLst>
                <a:tab pos="723900" algn="l"/>
                <a:tab pos="1447800" algn="l"/>
                <a:tab pos="2171700" algn="l"/>
              </a:tabLst>
            </a:pPr>
            <a:r>
              <a:rPr lang="en-US" sz="1300" b="1" dirty="0">
                <a:solidFill>
                  <a:srgbClr val="363636"/>
                </a:solidFill>
              </a:rPr>
              <a:t>App Developers </a:t>
            </a:r>
            <a:r>
              <a:rPr lang="en-US" sz="1300" dirty="0">
                <a:solidFill>
                  <a:srgbClr val="363636"/>
                </a:solidFill>
              </a:rPr>
              <a:t>use </a:t>
            </a:r>
            <a:r>
              <a:rPr lang="en-US" sz="1300" b="1" dirty="0">
                <a:solidFill>
                  <a:srgbClr val="363636"/>
                </a:solidFill>
              </a:rPr>
              <a:t>APIs</a:t>
            </a:r>
          </a:p>
          <a:p>
            <a:pPr marL="101600" indent="-101600"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</a:pPr>
            <a:endParaRPr lang="en-US" sz="1300" dirty="0">
              <a:solidFill>
                <a:srgbClr val="363636"/>
              </a:solidFill>
            </a:endParaRPr>
          </a:p>
          <a:p>
            <a:pPr marL="101600" indent="-101600" hangingPunct="1">
              <a:lnSpc>
                <a:spcPct val="100000"/>
              </a:lnSpc>
              <a:buClr>
                <a:srgbClr val="363636"/>
              </a:buClr>
              <a:buFont typeface="Arial" charset="0"/>
              <a:buChar char="•"/>
              <a:tabLst>
                <a:tab pos="723900" algn="l"/>
                <a:tab pos="1447800" algn="l"/>
                <a:tab pos="2171700" algn="l"/>
              </a:tabLst>
            </a:pPr>
            <a:r>
              <a:rPr lang="en-US" sz="1300" b="1" dirty="0">
                <a:solidFill>
                  <a:srgbClr val="363636"/>
                </a:solidFill>
              </a:rPr>
              <a:t>App Developers </a:t>
            </a:r>
            <a:r>
              <a:rPr lang="en-US" sz="1300" dirty="0">
                <a:solidFill>
                  <a:srgbClr val="363636"/>
                </a:solidFill>
              </a:rPr>
              <a:t>are now </a:t>
            </a:r>
            <a:r>
              <a:rPr lang="en-US" sz="1300" b="1" dirty="0">
                <a:solidFill>
                  <a:srgbClr val="363636"/>
                </a:solidFill>
              </a:rPr>
              <a:t>External</a:t>
            </a:r>
            <a:r>
              <a:rPr lang="en-US" sz="1300" dirty="0">
                <a:solidFill>
                  <a:srgbClr val="363636"/>
                </a:solidFill>
              </a:rPr>
              <a:t> to the </a:t>
            </a:r>
            <a:r>
              <a:rPr lang="en-US" sz="1300" b="1" dirty="0">
                <a:solidFill>
                  <a:srgbClr val="363636"/>
                </a:solidFill>
              </a:rPr>
              <a:t>Enterprise</a:t>
            </a:r>
          </a:p>
          <a:p>
            <a:pPr marL="101600" indent="-101600"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</a:pPr>
            <a:endParaRPr lang="en-US" sz="1300" dirty="0">
              <a:solidFill>
                <a:srgbClr val="363636"/>
              </a:solidFill>
            </a:endParaRPr>
          </a:p>
          <a:p>
            <a:pPr marL="101600" indent="-101600" hangingPunct="1">
              <a:lnSpc>
                <a:spcPct val="100000"/>
              </a:lnSpc>
              <a:buClr>
                <a:srgbClr val="363636"/>
              </a:buClr>
              <a:buFont typeface="Arial" charset="0"/>
              <a:buChar char="•"/>
              <a:tabLst>
                <a:tab pos="723900" algn="l"/>
                <a:tab pos="1447800" algn="l"/>
                <a:tab pos="2171700" algn="l"/>
              </a:tabLst>
            </a:pPr>
            <a:r>
              <a:rPr lang="en-US" sz="1300" b="1" dirty="0">
                <a:solidFill>
                  <a:srgbClr val="363636"/>
                </a:solidFill>
              </a:rPr>
              <a:t>IT Guys </a:t>
            </a:r>
            <a:r>
              <a:rPr lang="en-US" sz="1300" dirty="0">
                <a:solidFill>
                  <a:srgbClr val="363636"/>
                </a:solidFill>
              </a:rPr>
              <a:t>need to secure, scale and support the externalized </a:t>
            </a:r>
            <a:r>
              <a:rPr lang="en-US" sz="1300" b="1" dirty="0">
                <a:solidFill>
                  <a:srgbClr val="363636"/>
                </a:solidFill>
              </a:rPr>
              <a:t>Enterprise</a:t>
            </a:r>
          </a:p>
          <a:p>
            <a:pPr marL="101600" indent="-101600"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</a:pPr>
            <a:endParaRPr lang="en-US" sz="1300" dirty="0">
              <a:solidFill>
                <a:srgbClr val="363636"/>
              </a:solidFill>
            </a:endParaRPr>
          </a:p>
          <a:p>
            <a:pPr marL="101600" indent="-101600" hangingPunct="1">
              <a:lnSpc>
                <a:spcPct val="100000"/>
              </a:lnSpc>
              <a:buClr>
                <a:srgbClr val="363636"/>
              </a:buClr>
              <a:buFont typeface="Arial" charset="0"/>
              <a:buChar char="•"/>
              <a:tabLst>
                <a:tab pos="723900" algn="l"/>
                <a:tab pos="1447800" algn="l"/>
                <a:tab pos="2171700" algn="l"/>
              </a:tabLst>
            </a:pPr>
            <a:r>
              <a:rPr lang="en-US" sz="1300" b="1" dirty="0">
                <a:solidFill>
                  <a:srgbClr val="363636"/>
                </a:solidFill>
              </a:rPr>
              <a:t>Business Users</a:t>
            </a:r>
            <a:r>
              <a:rPr lang="en-US" sz="1300" dirty="0">
                <a:solidFill>
                  <a:srgbClr val="363636"/>
                </a:solidFill>
              </a:rPr>
              <a:t> and </a:t>
            </a:r>
            <a:r>
              <a:rPr lang="en-US" sz="1300" b="1" dirty="0">
                <a:solidFill>
                  <a:srgbClr val="363636"/>
                </a:solidFill>
              </a:rPr>
              <a:t>IT Guys</a:t>
            </a:r>
            <a:r>
              <a:rPr lang="en-US" sz="1300" dirty="0">
                <a:solidFill>
                  <a:srgbClr val="363636"/>
                </a:solidFill>
              </a:rPr>
              <a:t> needs Insights so they can respond to business needs</a:t>
            </a:r>
          </a:p>
          <a:p>
            <a:pPr marL="101600" indent="-101600"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</a:pPr>
            <a:endParaRPr lang="en-US" sz="1300" dirty="0">
              <a:solidFill>
                <a:srgbClr val="363636"/>
              </a:solidFill>
            </a:endParaRPr>
          </a:p>
          <a:p>
            <a:pPr marL="101600" indent="-101600"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</a:pPr>
            <a:endParaRPr lang="en-US" sz="1300" dirty="0">
              <a:solidFill>
                <a:srgbClr val="363636"/>
              </a:solidFill>
            </a:endParaRPr>
          </a:p>
          <a:p>
            <a:pPr marL="101600" indent="-101600"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</a:pPr>
            <a:endParaRPr lang="en-US" sz="1300" dirty="0">
              <a:solidFill>
                <a:srgbClr val="363636"/>
              </a:solidFill>
            </a:endParaRPr>
          </a:p>
          <a:p>
            <a:pPr marL="101600" indent="-101600"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</a:pPr>
            <a:endParaRPr lang="en-US" sz="1300" dirty="0">
              <a:solidFill>
                <a:srgbClr val="363636"/>
              </a:solidFill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2335213" y="5165725"/>
            <a:ext cx="1114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sz="1200" b="1">
                <a:solidFill>
                  <a:srgbClr val="363636"/>
                </a:solidFill>
              </a:rPr>
              <a:t>The Platform</a:t>
            </a:r>
          </a:p>
        </p:txBody>
      </p:sp>
      <p:sp>
        <p:nvSpPr>
          <p:cNvPr id="7195" name="AutoShape 27"/>
          <p:cNvSpPr>
            <a:spLocks noChangeArrowheads="1"/>
          </p:cNvSpPr>
          <p:nvPr/>
        </p:nvSpPr>
        <p:spPr bwMode="auto">
          <a:xfrm>
            <a:off x="3524250" y="3784600"/>
            <a:ext cx="2382838" cy="1096963"/>
          </a:xfrm>
          <a:prstGeom prst="roundRect">
            <a:avLst>
              <a:gd name="adj" fmla="val 16667"/>
            </a:avLst>
          </a:prstGeom>
          <a:noFill/>
          <a:ln w="38160" cap="sq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AutoShape 28"/>
          <p:cNvSpPr>
            <a:spLocks noChangeArrowheads="1"/>
          </p:cNvSpPr>
          <p:nvPr/>
        </p:nvSpPr>
        <p:spPr bwMode="auto">
          <a:xfrm flipV="1">
            <a:off x="4494213" y="4878388"/>
            <a:ext cx="447675" cy="471487"/>
          </a:xfrm>
          <a:prstGeom prst="downArrow">
            <a:avLst>
              <a:gd name="adj1" fmla="val 50000"/>
              <a:gd name="adj2" fmla="val 50373"/>
            </a:avLst>
          </a:prstGeom>
          <a:solidFill>
            <a:srgbClr val="7030A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3389313" y="5594350"/>
            <a:ext cx="2540000" cy="87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440" tIns="41400" rIns="82440" bIns="414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 sz="1300">
                <a:solidFill>
                  <a:srgbClr val="363636"/>
                </a:solidFill>
              </a:rPr>
              <a:t>Enterprises wants to tap into innovation from a large community of developers, not just developers they employ</a:t>
            </a:r>
          </a:p>
        </p:txBody>
      </p:sp>
      <p:pic>
        <p:nvPicPr>
          <p:cNvPr id="7199" name="Picture 3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925" y="1947863"/>
            <a:ext cx="690563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7200" name="AutoShape 32"/>
          <p:cNvCxnSpPr>
            <a:cxnSpLocks noChangeShapeType="1"/>
            <a:stCxn id="7194" idx="0"/>
          </p:cNvCxnSpPr>
          <p:nvPr/>
        </p:nvCxnSpPr>
        <p:spPr bwMode="auto">
          <a:xfrm flipH="1" flipV="1">
            <a:off x="1708150" y="4498975"/>
            <a:ext cx="1182688" cy="665163"/>
          </a:xfrm>
          <a:prstGeom prst="straightConnector1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EEEBEFA8-D53F-9F49-9393-A6FCF78726A5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82563" y="593725"/>
            <a:ext cx="8686800" cy="639763"/>
          </a:xfrm>
          <a:ln/>
        </p:spPr>
        <p:txBody>
          <a:bodyPr tIns="65124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The Basics of Web API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20650" y="1050925"/>
            <a:ext cx="8907463" cy="579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84163" indent="-2746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1363" indent="-2746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spcAft>
                <a:spcPts val="300"/>
              </a:spcAft>
              <a:buClrTx/>
              <a:buSzPct val="115000"/>
              <a:buFontTx/>
              <a:buNone/>
            </a:pPr>
            <a:r>
              <a:rPr lang="en-US" sz="1600"/>
              <a:t>A web API is a </a:t>
            </a:r>
            <a:r>
              <a:rPr lang="en-US" sz="1600" b="1" i="1">
                <a:solidFill>
                  <a:srgbClr val="9009AB"/>
                </a:solidFill>
              </a:rPr>
              <a:t>public persona</a:t>
            </a:r>
            <a:r>
              <a:rPr lang="en-US" sz="1600"/>
              <a:t> for an enterprise; exposing defined assets, data or services for public consumption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600"/>
              <a:t>A web API is </a:t>
            </a:r>
            <a:r>
              <a:rPr lang="en-US" sz="1600" b="1" i="1">
                <a:solidFill>
                  <a:srgbClr val="9009AB"/>
                </a:solidFill>
              </a:rPr>
              <a:t>simple</a:t>
            </a:r>
            <a:r>
              <a:rPr lang="en-US" sz="1600"/>
              <a:t> for app developers to use, access and understand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600"/>
              <a:t>A web API can be easily invoked via a browser, mobile device, etc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300"/>
              </a:spcAft>
              <a:buClrTx/>
              <a:buFontTx/>
              <a:buNone/>
            </a:pPr>
            <a:endParaRPr lang="en-US" sz="1600"/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300"/>
              </a:spcAft>
              <a:buClrTx/>
              <a:buSzPct val="115000"/>
              <a:buFontTx/>
              <a:buNone/>
            </a:pPr>
            <a:r>
              <a:rPr lang="en-US" sz="1600" b="1" i="1"/>
              <a:t>What Value Does a Web API Provide?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600"/>
              <a:t>Extends an enterprise and opens new markets by allowing external app developers to easily leverage, publicize and/or aggregate a company’s assets for broad-based consumption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300"/>
              </a:spcAft>
              <a:buClrTx/>
              <a:buFontTx/>
              <a:buNone/>
            </a:pPr>
            <a:endParaRPr lang="en-US" sz="1600"/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300"/>
              </a:spcAft>
              <a:buClrTx/>
              <a:buSzPct val="115000"/>
              <a:buFontTx/>
              <a:buNone/>
            </a:pPr>
            <a:r>
              <a:rPr lang="en-US" sz="1600" b="1" i="1"/>
              <a:t>What “assets, data or services” are</a:t>
            </a:r>
            <a:br>
              <a:rPr lang="en-US" sz="1600" b="1" i="1"/>
            </a:br>
            <a:r>
              <a:rPr lang="en-US" sz="1600" b="1" i="1"/>
              <a:t>exposed via a Web API?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300"/>
              </a:spcAft>
              <a:buClrTx/>
              <a:buFontTx/>
              <a:buNone/>
            </a:pPr>
            <a:endParaRPr lang="en-US" sz="1600"/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600"/>
              <a:t>Product catalogs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600"/>
              <a:t>Phone listings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600"/>
              <a:t>Insurance cases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600"/>
              <a:t>Order status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600"/>
              <a:t>Bank loan rates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600"/>
              <a:t>     … anything!</a:t>
            </a:r>
          </a:p>
          <a:p>
            <a:pPr lvl="1">
              <a:lnSpc>
                <a:spcPct val="80000"/>
              </a:lnSpc>
              <a:spcBef>
                <a:spcPts val="500"/>
              </a:spcBef>
              <a:spcAft>
                <a:spcPts val="250"/>
              </a:spcAft>
              <a:buClrTx/>
              <a:buFontTx/>
              <a:buNone/>
            </a:pPr>
            <a:endParaRPr lang="en-US" sz="160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499100" y="5470525"/>
            <a:ext cx="7112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sz="1000" b="1">
                <a:solidFill>
                  <a:srgbClr val="FFFFFF"/>
                </a:solidFill>
              </a:rPr>
              <a:t>2. Builds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788" y="3671888"/>
            <a:ext cx="4837112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83F8BCE1-82E7-554B-A1FF-7531F12B96EF}" type="slidenum">
              <a:rPr lang="en-US"/>
              <a:pPr/>
              <a:t>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182563" y="593725"/>
            <a:ext cx="8686800" cy="639763"/>
          </a:xfrm>
          <a:ln/>
        </p:spPr>
        <p:txBody>
          <a:bodyPr tIns="65124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Key Concepts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775" y="1119188"/>
            <a:ext cx="8686800" cy="4933950"/>
          </a:xfrm>
          <a:ln/>
        </p:spPr>
        <p:txBody>
          <a:bodyPr/>
          <a:lstStyle/>
          <a:p>
            <a:pPr marL="604838" indent="-495300">
              <a:buSzPct val="55000"/>
              <a:buFont typeface="Times New Roman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/>
              <a:t>Security</a:t>
            </a:r>
          </a:p>
          <a:p>
            <a:pPr marL="1727200" lvl="1" indent="-573088"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Managing access</a:t>
            </a:r>
          </a:p>
          <a:p>
            <a:pPr marL="1727200" lvl="1" indent="-573088"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Quota usage, tracking and monitoring</a:t>
            </a:r>
          </a:p>
          <a:p>
            <a:pPr marL="604838" indent="-495300">
              <a:buSzPct val="55000"/>
              <a:buFont typeface="Times New Roman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/>
              <a:t>Capability</a:t>
            </a:r>
          </a:p>
          <a:p>
            <a:pPr marL="1727200" lvl="1" indent="-573088"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Proxy of existing services</a:t>
            </a:r>
          </a:p>
          <a:p>
            <a:pPr marL="1727200" lvl="1" indent="-573088"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cs typeface="Arial" charset="0"/>
              </a:rPr>
              <a:t>“Assembly” of existing data sources to create a new API</a:t>
            </a:r>
          </a:p>
          <a:p>
            <a:pPr marL="604838" indent="-495300">
              <a:buSzPct val="55000"/>
              <a:buFont typeface="Times New Roman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/>
              <a:t>Caching</a:t>
            </a:r>
          </a:p>
          <a:p>
            <a:pPr marL="1727200" lvl="1" indent="-573088"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Deal with increased load on backend services</a:t>
            </a:r>
          </a:p>
          <a:p>
            <a:pPr marL="1727200" lvl="1" indent="-573088"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Flood control / DoS prevention</a:t>
            </a:r>
          </a:p>
          <a:p>
            <a:pPr marL="604838" indent="-495300">
              <a:buSzPct val="55000"/>
              <a:buFont typeface="Times New Roman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/>
              <a:t>Analytics</a:t>
            </a:r>
          </a:p>
          <a:p>
            <a:pPr marL="1727200" lvl="1" indent="-573088"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Technical metrics about calls made, devices used, workload per app developer</a:t>
            </a:r>
          </a:p>
          <a:p>
            <a:pPr marL="1727200" lvl="1" indent="-573088"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Business level queries defined on the fly</a:t>
            </a:r>
          </a:p>
          <a:p>
            <a:pPr marL="604838" indent="-495300">
              <a:buSzPct val="55000"/>
              <a:buFont typeface="Times New Roman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/>
              <a:t>Community</a:t>
            </a:r>
          </a:p>
          <a:p>
            <a:pPr marL="1727200" lvl="1" indent="-573088"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Publicize and promote adoption of your APIs</a:t>
            </a:r>
          </a:p>
          <a:p>
            <a:pPr marL="1727200" lvl="1" indent="-573088"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Manage sign up of app developers</a:t>
            </a:r>
          </a:p>
          <a:p>
            <a:pPr marL="1727200" lvl="1" indent="-573088"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cs typeface="Arial" charset="0"/>
              </a:rPr>
              <a:t>Provide branding for your enterprise, plus self service documentation and samples </a:t>
            </a:r>
            <a:r>
              <a:rPr lang="en-US"/>
              <a:t>for your users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8F889908-A401-3B4A-9D3E-2A489979CF53}" type="slidenum">
              <a:rPr lang="en-US"/>
              <a:pPr/>
              <a:t>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82563" y="593725"/>
            <a:ext cx="8686800" cy="639763"/>
          </a:xfrm>
          <a:ln/>
        </p:spPr>
        <p:txBody>
          <a:bodyPr tIns="65124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Demo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563" y="1874838"/>
            <a:ext cx="8686800" cy="4481512"/>
          </a:xfrm>
          <a:ln/>
        </p:spPr>
        <p:txBody>
          <a:bodyPr/>
          <a:lstStyle/>
          <a:p>
            <a:pPr marL="604838" indent="-495300">
              <a:buSzPct val="55000"/>
              <a:buFont typeface="Times New Roman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Demo of IBM Cast Iron Web API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525" y="2735263"/>
            <a:ext cx="2827338" cy="282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348038" y="5564188"/>
            <a:ext cx="27813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21168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r>
              <a:rPr lang="en-US"/>
              <a:t>webapi.castiron.com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0" y="927100"/>
            <a:ext cx="5579898" cy="49918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0202" y="3911899"/>
            <a:ext cx="360375" cy="3603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018" y="426273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308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Arial" charset="0"/>
            <a:ea typeface="SimSun" charset="0"/>
            <a:cs typeface="SimSu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Arial" charset="0"/>
            <a:ea typeface="SimSun" charset="0"/>
            <a:cs typeface="SimSu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Arial" charset="0"/>
            <a:ea typeface="SimSun" charset="0"/>
            <a:cs typeface="SimSu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Arial" charset="0"/>
            <a:ea typeface="SimSun" charset="0"/>
            <a:cs typeface="SimSu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4998</TotalTime>
  <Words>714</Words>
  <Application>Microsoft Macintosh PowerPoint</Application>
  <PresentationFormat>On-screen Show (4:3)</PresentationFormat>
  <Paragraphs>154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Times New Roman</vt:lpstr>
      <vt:lpstr>Arial</vt:lpstr>
      <vt:lpstr>SimSun</vt:lpstr>
      <vt:lpstr>Symbol</vt:lpstr>
      <vt:lpstr>StarSymbol</vt:lpstr>
      <vt:lpstr>Office Theme</vt:lpstr>
      <vt:lpstr>Office Theme</vt:lpstr>
      <vt:lpstr>The API Economy and Cast Iron Web API Andrew Daniel – Cast Iron UI Developer</vt:lpstr>
      <vt:lpstr>Agenda</vt:lpstr>
      <vt:lpstr>What is API Management?</vt:lpstr>
      <vt:lpstr>The Engaging Enterprise </vt:lpstr>
      <vt:lpstr>The Basics of Web API</vt:lpstr>
      <vt:lpstr>Key Concepts</vt:lpstr>
      <vt:lpstr>Demo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 Iron Web API</dc:title>
  <cp:lastModifiedBy>Andrew Daniel</cp:lastModifiedBy>
  <cp:revision>26</cp:revision>
  <cp:lastPrinted>1601-01-01T00:00:00Z</cp:lastPrinted>
  <dcterms:created xsi:type="dcterms:W3CDTF">2013-03-11T15:16:52Z</dcterms:created>
  <dcterms:modified xsi:type="dcterms:W3CDTF">2013-03-21T15:01:34Z</dcterms:modified>
</cp:coreProperties>
</file>